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AFRICA’S FISCAL TIME BOMB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29" y="4050836"/>
            <a:ext cx="9308979" cy="21757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Predictive Analytics for Sustainable Public </a:t>
            </a:r>
            <a:r>
              <a:rPr lang="en-US" sz="2000" dirty="0" smtClean="0">
                <a:solidFill>
                  <a:schemeClr val="accent1"/>
                </a:solidFill>
              </a:rPr>
              <a:t>Finance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By: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i="1" dirty="0" smtClean="0">
                <a:solidFill>
                  <a:srgbClr val="FFFF00"/>
                </a:solidFill>
              </a:rPr>
              <a:t>ADESIDA OLUWASEUN IYANU</a:t>
            </a:r>
            <a:r>
              <a:rPr lang="en-US" sz="2000" dirty="0">
                <a:solidFill>
                  <a:srgbClr val="FFFF00"/>
                </a:solidFill>
              </a:rPr>
              <a:t/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rgbClr val="FFFF00"/>
                </a:solidFill>
              </a:rPr>
              <a:t>10Alytics Hackathon 2025 • </a:t>
            </a:r>
            <a:r>
              <a:rPr lang="en-US" sz="2000" dirty="0" smtClean="0">
                <a:solidFill>
                  <a:srgbClr val="FFFF00"/>
                </a:solidFill>
              </a:rPr>
              <a:t>29</a:t>
            </a:r>
            <a:r>
              <a:rPr lang="en-US" sz="2000" baseline="30000" dirty="0" smtClean="0">
                <a:solidFill>
                  <a:srgbClr val="FFFF00"/>
                </a:solidFill>
              </a:rPr>
              <a:t>th</a:t>
            </a:r>
            <a:r>
              <a:rPr lang="en-US" sz="2000" dirty="0" smtClean="0">
                <a:solidFill>
                  <a:srgbClr val="FFFF00"/>
                </a:solidFill>
              </a:rPr>
              <a:t>/November/2025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Supporting SDG 8 — Economic Growth &amp; SDG 16 — Strong Institutions</a:t>
            </a:r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3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ANOMALY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2" y="1524862"/>
            <a:ext cx="8571351" cy="4205378"/>
          </a:xfrm>
        </p:spPr>
      </p:pic>
      <p:sp>
        <p:nvSpPr>
          <p:cNvPr id="5" name="Rectangle 4"/>
          <p:cNvSpPr/>
          <p:nvPr/>
        </p:nvSpPr>
        <p:spPr>
          <a:xfrm>
            <a:off x="3536961" y="5900448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Anomaly timeline chart</a:t>
            </a:r>
          </a:p>
        </p:txBody>
      </p:sp>
    </p:spTree>
    <p:extLst>
      <p:ext uri="{BB962C8B-B14F-4D97-AF65-F5344CB8AC3E}">
        <p14:creationId xmlns:p14="http://schemas.microsoft.com/office/powerpoint/2010/main" val="271678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b="1" dirty="0"/>
              <a:t>SHOCKS IDENTIFIED — Using </a:t>
            </a:r>
            <a:r>
              <a:rPr lang="en-US" sz="2400" b="1" dirty="0" smtClean="0"/>
              <a:t>my </a:t>
            </a:r>
            <a:r>
              <a:rPr lang="en-US" sz="2400" b="1" dirty="0"/>
              <a:t>numbers</a:t>
            </a:r>
          </a:p>
          <a:p>
            <a:r>
              <a:rPr lang="en-US" dirty="0"/>
              <a:t>Total detected anomalies (Z-score): </a:t>
            </a:r>
            <a:r>
              <a:rPr lang="en-US" b="1" dirty="0"/>
              <a:t>3</a:t>
            </a:r>
            <a:endParaRPr lang="en-US" dirty="0"/>
          </a:p>
          <a:p>
            <a:r>
              <a:rPr lang="en-US" dirty="0"/>
              <a:t>Machine-learning anomalies: </a:t>
            </a:r>
            <a:r>
              <a:rPr lang="en-US" b="1" dirty="0"/>
              <a:t>4</a:t>
            </a:r>
            <a:endParaRPr lang="en-US" dirty="0"/>
          </a:p>
          <a:p>
            <a:r>
              <a:rPr lang="en-US" dirty="0"/>
              <a:t>Combined anomaly rate: </a:t>
            </a:r>
            <a:r>
              <a:rPr lang="en-US" b="1" dirty="0"/>
              <a:t>4.1%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/>
              <a:t>CRISIS CLUSTERS</a:t>
            </a:r>
          </a:p>
          <a:p>
            <a:r>
              <a:rPr lang="en-US" b="1" dirty="0"/>
              <a:t>2008 Global Financial Crisis</a:t>
            </a:r>
            <a:endParaRPr lang="en-US" dirty="0"/>
          </a:p>
          <a:p>
            <a:r>
              <a:rPr lang="en-US" b="1" dirty="0"/>
              <a:t>2014–2016 Commodity Price Crash</a:t>
            </a:r>
            <a:endParaRPr lang="en-US" dirty="0"/>
          </a:p>
          <a:p>
            <a:r>
              <a:rPr lang="en-US" b="1" dirty="0"/>
              <a:t>2020 COVID-19 </a:t>
            </a:r>
            <a:r>
              <a:rPr lang="en-US" b="1" dirty="0" smtClean="0"/>
              <a:t>Shock</a:t>
            </a:r>
          </a:p>
          <a:p>
            <a:endParaRPr lang="en-US" b="1" dirty="0" smtClean="0"/>
          </a:p>
          <a:p>
            <a:pPr marL="0" indent="0">
              <a:buNone/>
            </a:pPr>
            <a:r>
              <a:rPr lang="en-US" sz="2400" b="1" dirty="0"/>
              <a:t>MOST VULNERABLE COUNTRIES</a:t>
            </a:r>
          </a:p>
          <a:p>
            <a:r>
              <a:rPr lang="en-US" b="1" dirty="0"/>
              <a:t>Togo</a:t>
            </a:r>
            <a:endParaRPr lang="en-US" dirty="0"/>
          </a:p>
          <a:p>
            <a:r>
              <a:rPr lang="en-US" b="1" dirty="0"/>
              <a:t>Ghana</a:t>
            </a:r>
            <a:endParaRPr lang="en-US" dirty="0"/>
          </a:p>
          <a:p>
            <a:r>
              <a:rPr lang="en-US" b="1" dirty="0"/>
              <a:t>Nigeria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5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FORECASTING (2025–2029)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8" y="2064793"/>
            <a:ext cx="5262344" cy="40981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2064795"/>
            <a:ext cx="4841966" cy="40981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6735" y="6297355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Forecast chart</a:t>
            </a:r>
          </a:p>
        </p:txBody>
      </p:sp>
    </p:spTree>
    <p:extLst>
      <p:ext uri="{BB962C8B-B14F-4D97-AF65-F5344CB8AC3E}">
        <p14:creationId xmlns:p14="http://schemas.microsoft.com/office/powerpoint/2010/main" val="171007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b="1" dirty="0"/>
              <a:t>BASELINE FORECAST — Using </a:t>
            </a:r>
            <a:r>
              <a:rPr lang="en-US" sz="2400" b="1" dirty="0" smtClean="0"/>
              <a:t>my </a:t>
            </a:r>
            <a:r>
              <a:rPr lang="en-US" sz="2400" b="1" dirty="0"/>
              <a:t>numbers</a:t>
            </a:r>
          </a:p>
          <a:p>
            <a:r>
              <a:rPr lang="en-US" dirty="0"/>
              <a:t>Average fiscal balance change: </a:t>
            </a:r>
            <a:r>
              <a:rPr lang="en-US" b="1" dirty="0"/>
              <a:t>–264.53 percentage points</a:t>
            </a:r>
            <a:endParaRPr lang="en-US" dirty="0"/>
          </a:p>
          <a:p>
            <a:r>
              <a:rPr lang="en-US" dirty="0"/>
              <a:t>Average debt change: </a:t>
            </a:r>
            <a:r>
              <a:rPr lang="en-US" b="1" dirty="0"/>
              <a:t>+11,230.83 pp</a:t>
            </a:r>
            <a:endParaRPr lang="en-US" dirty="0"/>
          </a:p>
          <a:p>
            <a:r>
              <a:rPr lang="en-US" dirty="0"/>
              <a:t>Countries at risk of crisis by 2029: </a:t>
            </a:r>
            <a:r>
              <a:rPr lang="en-US" b="1" dirty="0"/>
              <a:t>3</a:t>
            </a:r>
            <a:endParaRPr lang="en-US" dirty="0"/>
          </a:p>
          <a:p>
            <a:r>
              <a:rPr lang="en-US" dirty="0"/>
              <a:t>Countries improving: </a:t>
            </a:r>
            <a:r>
              <a:rPr lang="en-US" b="1" dirty="0"/>
              <a:t>1</a:t>
            </a:r>
            <a:endParaRPr lang="en-US" dirty="0"/>
          </a:p>
          <a:p>
            <a:r>
              <a:rPr lang="en-US" dirty="0"/>
              <a:t>Countries worsening: </a:t>
            </a:r>
            <a:r>
              <a:rPr lang="en-US" b="1" dirty="0"/>
              <a:t>3</a:t>
            </a:r>
            <a:endParaRPr lang="en-US" dirty="0"/>
          </a:p>
          <a:p>
            <a:r>
              <a:rPr lang="en-US" dirty="0"/>
              <a:t>Countries crossing </a:t>
            </a:r>
            <a:r>
              <a:rPr lang="en-US" b="1" dirty="0"/>
              <a:t>90% debt/GDP</a:t>
            </a:r>
            <a:r>
              <a:rPr lang="en-US" dirty="0"/>
              <a:t> by 2029: </a:t>
            </a:r>
            <a:r>
              <a:rPr lang="en-US" b="1" dirty="0" smtClean="0"/>
              <a:t>2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2600" b="1" dirty="0"/>
              <a:t>SCENARIOS</a:t>
            </a:r>
          </a:p>
          <a:p>
            <a:r>
              <a:rPr lang="en-US" dirty="0">
                <a:solidFill>
                  <a:schemeClr val="accent2"/>
                </a:solidFill>
              </a:rPr>
              <a:t>🔴</a:t>
            </a:r>
            <a:r>
              <a:rPr lang="en-US" dirty="0"/>
              <a:t> </a:t>
            </a:r>
            <a:r>
              <a:rPr lang="en-US" b="1" dirty="0" smtClean="0"/>
              <a:t>Optimistic </a:t>
            </a:r>
            <a:r>
              <a:rPr lang="en-US" b="1" dirty="0"/>
              <a:t>(Reforms):</a:t>
            </a:r>
            <a:r>
              <a:rPr lang="en-US" dirty="0"/>
              <a:t> Stabilization and gradual </a:t>
            </a:r>
            <a:r>
              <a:rPr lang="en-US" dirty="0" smtClean="0"/>
              <a:t>recovery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🔴</a:t>
            </a:r>
            <a:r>
              <a:rPr lang="en-US" dirty="0"/>
              <a:t> </a:t>
            </a:r>
            <a:r>
              <a:rPr lang="en-US" b="1" dirty="0" smtClean="0"/>
              <a:t>Baseline</a:t>
            </a:r>
            <a:r>
              <a:rPr lang="en-US" b="1" dirty="0"/>
              <a:t>:</a:t>
            </a:r>
            <a:r>
              <a:rPr lang="en-US" dirty="0"/>
              <a:t> Fiscal risks remain </a:t>
            </a:r>
            <a:r>
              <a:rPr lang="en-US" dirty="0" smtClean="0"/>
              <a:t>elevated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🔴</a:t>
            </a:r>
            <a:r>
              <a:rPr lang="en-US" dirty="0"/>
              <a:t> </a:t>
            </a:r>
            <a:r>
              <a:rPr lang="en-US" b="1" dirty="0"/>
              <a:t>Pessimistic (Global Shock):</a:t>
            </a:r>
            <a:r>
              <a:rPr lang="en-US" dirty="0"/>
              <a:t> Severe fiscal distress in multiple countries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0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RECOMMENDATIONS (4-PILLAR FRAMEWORK)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930400"/>
            <a:ext cx="8699863" cy="3886011"/>
          </a:xfrm>
        </p:spPr>
      </p:pic>
      <p:sp>
        <p:nvSpPr>
          <p:cNvPr id="5" name="Rectangle 4"/>
          <p:cNvSpPr/>
          <p:nvPr/>
        </p:nvSpPr>
        <p:spPr>
          <a:xfrm>
            <a:off x="3959977" y="6022368"/>
            <a:ext cx="150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Policy Matrix</a:t>
            </a:r>
          </a:p>
        </p:txBody>
      </p:sp>
    </p:spTree>
    <p:extLst>
      <p:ext uri="{BB962C8B-B14F-4D97-AF65-F5344CB8AC3E}">
        <p14:creationId xmlns:p14="http://schemas.microsoft.com/office/powerpoint/2010/main" val="122369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5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/>
              <a:t>THE 4-PILLAR FISCAL RESILIENCE FRAMEWORK</a:t>
            </a:r>
          </a:p>
          <a:p>
            <a:pPr marL="0" indent="0">
              <a:buNone/>
            </a:pPr>
            <a:r>
              <a:rPr lang="en-US" b="1" dirty="0"/>
              <a:t>1. Revenue Diversification &amp; Stabilization</a:t>
            </a:r>
          </a:p>
          <a:p>
            <a:r>
              <a:rPr lang="en-US" dirty="0"/>
              <a:t>Reduce commodity dependence</a:t>
            </a:r>
          </a:p>
          <a:p>
            <a:r>
              <a:rPr lang="en-US" dirty="0"/>
              <a:t>Build stabilization funds</a:t>
            </a:r>
          </a:p>
          <a:p>
            <a:r>
              <a:rPr lang="en-US" dirty="0"/>
              <a:t>Expand tax bases</a:t>
            </a:r>
          </a:p>
          <a:p>
            <a:pPr marL="0" indent="0">
              <a:buNone/>
            </a:pPr>
            <a:r>
              <a:rPr lang="en-US" b="1" dirty="0"/>
              <a:t>2. Expenditure Efficiency &amp; Flexibility</a:t>
            </a:r>
          </a:p>
          <a:p>
            <a:r>
              <a:rPr lang="en-US" dirty="0"/>
              <a:t>Strengthen PFM systems</a:t>
            </a:r>
          </a:p>
          <a:p>
            <a:r>
              <a:rPr lang="en-US" dirty="0"/>
              <a:t>Optimize capital and recurrent spending</a:t>
            </a:r>
          </a:p>
          <a:p>
            <a:pPr marL="0" indent="0">
              <a:buNone/>
            </a:pPr>
            <a:r>
              <a:rPr lang="en-US" b="1" dirty="0"/>
              <a:t>3. Institutions &amp; Fiscal Rules</a:t>
            </a:r>
          </a:p>
          <a:p>
            <a:r>
              <a:rPr lang="en-US" dirty="0"/>
              <a:t>Introduce debt and deficit ceilings</a:t>
            </a:r>
          </a:p>
          <a:p>
            <a:r>
              <a:rPr lang="en-US" dirty="0"/>
              <a:t>Modernize tax administration</a:t>
            </a:r>
          </a:p>
          <a:p>
            <a:pPr marL="0" indent="0">
              <a:buNone/>
            </a:pPr>
            <a:r>
              <a:rPr lang="en-US" b="1" dirty="0"/>
              <a:t>4. Shock Resilience &amp; Regional Cooperation</a:t>
            </a:r>
          </a:p>
          <a:p>
            <a:r>
              <a:rPr lang="en-US" dirty="0"/>
              <a:t>Contingent financing</a:t>
            </a:r>
          </a:p>
          <a:p>
            <a:r>
              <a:rPr lang="en-US" dirty="0"/>
              <a:t>Shared African early warning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5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ROADMAP (5 YEARS)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/>
              <a:t>PHASE 1 — 2025 (Quick Wins)</a:t>
            </a:r>
          </a:p>
          <a:p>
            <a:r>
              <a:rPr lang="en-US" dirty="0"/>
              <a:t>Create stabilization funds</a:t>
            </a:r>
          </a:p>
          <a:p>
            <a:r>
              <a:rPr lang="en-US" dirty="0"/>
              <a:t>Deploy real-time fiscal dashboards</a:t>
            </a:r>
          </a:p>
          <a:p>
            <a:r>
              <a:rPr lang="en-US" dirty="0"/>
              <a:t>Secure emergency financing</a:t>
            </a:r>
          </a:p>
          <a:p>
            <a:pPr marL="0" indent="0">
              <a:buNone/>
            </a:pPr>
            <a:r>
              <a:rPr lang="en-US" sz="2800" b="1" dirty="0"/>
              <a:t>PHASE 2 — 2026–2027 (Structural Reforms)</a:t>
            </a:r>
          </a:p>
          <a:p>
            <a:r>
              <a:rPr lang="en-US" dirty="0"/>
              <a:t>Fiscal responsibility legislation</a:t>
            </a:r>
          </a:p>
          <a:p>
            <a:r>
              <a:rPr lang="en-US" dirty="0"/>
              <a:t>Tax modernization</a:t>
            </a:r>
          </a:p>
          <a:p>
            <a:r>
              <a:rPr lang="en-US" dirty="0"/>
              <a:t>Spending efficiency reforms</a:t>
            </a:r>
          </a:p>
          <a:p>
            <a:pPr marL="0" indent="0">
              <a:buNone/>
            </a:pPr>
            <a:r>
              <a:rPr lang="en-US" sz="3100" b="1" dirty="0"/>
              <a:t>PHASE 3 — 2028–2029 (Transformation)</a:t>
            </a:r>
          </a:p>
          <a:p>
            <a:r>
              <a:rPr lang="en-US" dirty="0"/>
              <a:t>Economic diversification</a:t>
            </a:r>
          </a:p>
          <a:p>
            <a:r>
              <a:rPr lang="en-US" dirty="0"/>
              <a:t>Anti-corruption frameworks</a:t>
            </a:r>
          </a:p>
          <a:p>
            <a:r>
              <a:rPr lang="en-US" dirty="0"/>
              <a:t>Debt restructuring where required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1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CALL TO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KEY TAKEAWAYS</a:t>
            </a:r>
          </a:p>
          <a:p>
            <a:r>
              <a:rPr lang="en-US" dirty="0"/>
              <a:t>Fiscal risks are </a:t>
            </a:r>
            <a:r>
              <a:rPr lang="en-US" b="1" dirty="0"/>
              <a:t>structural</a:t>
            </a:r>
            <a:r>
              <a:rPr lang="en-US" dirty="0"/>
              <a:t>, not temporary</a:t>
            </a:r>
          </a:p>
          <a:p>
            <a:r>
              <a:rPr lang="en-US" dirty="0"/>
              <a:t>Revenue instability is the </a:t>
            </a:r>
            <a:r>
              <a:rPr lang="en-US" b="1" dirty="0"/>
              <a:t>root cause</a:t>
            </a:r>
            <a:endParaRPr lang="en-US" dirty="0"/>
          </a:p>
          <a:p>
            <a:r>
              <a:rPr lang="en-US" dirty="0"/>
              <a:t>2025–2027 is the </a:t>
            </a:r>
            <a:r>
              <a:rPr lang="en-US" b="1" dirty="0"/>
              <a:t>critical window for reform</a:t>
            </a:r>
            <a:endParaRPr lang="en-US" dirty="0"/>
          </a:p>
          <a:p>
            <a:r>
              <a:rPr lang="en-US" dirty="0"/>
              <a:t>Solutions are </a:t>
            </a:r>
            <a:r>
              <a:rPr lang="en-US" b="1" dirty="0"/>
              <a:t>proven and </a:t>
            </a:r>
            <a:r>
              <a:rPr lang="en-US" b="1" dirty="0" smtClean="0"/>
              <a:t>actionable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2600" b="1" dirty="0"/>
              <a:t>CALL TO ACTION</a:t>
            </a:r>
          </a:p>
          <a:p>
            <a:r>
              <a:rPr lang="en-US" dirty="0"/>
              <a:t>Policymakers: Begin Phase 1 immediately</a:t>
            </a:r>
          </a:p>
          <a:p>
            <a:r>
              <a:rPr lang="en-US" dirty="0"/>
              <a:t>Development partners: Support capacity building</a:t>
            </a:r>
          </a:p>
          <a:p>
            <a:r>
              <a:rPr lang="en-US" dirty="0"/>
              <a:t>Civil society: Promote transparency</a:t>
            </a:r>
          </a:p>
          <a:p>
            <a:r>
              <a:rPr lang="en-US" dirty="0"/>
              <a:t>Researchers: Strengthen fiscal early-warning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4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03" y="3143794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 ALL THE JUDGES FOR THIS OPPORTUNITY!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454332"/>
            <a:ext cx="1323702" cy="9056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684" y="1419498"/>
            <a:ext cx="7787396" cy="52948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b="1" dirty="0"/>
              <a:t>THE PROBLEM</a:t>
            </a:r>
          </a:p>
          <a:p>
            <a:r>
              <a:rPr lang="en-US" dirty="0"/>
              <a:t>Persistent fiscal deficits</a:t>
            </a:r>
          </a:p>
          <a:p>
            <a:r>
              <a:rPr lang="en-US" dirty="0"/>
              <a:t>Rising debt burdens</a:t>
            </a:r>
          </a:p>
          <a:p>
            <a:r>
              <a:rPr lang="en-US" dirty="0"/>
              <a:t>Extreme revenue volatility</a:t>
            </a:r>
          </a:p>
          <a:p>
            <a:r>
              <a:rPr lang="en-US" dirty="0"/>
              <a:t>High exposure to global </a:t>
            </a:r>
            <a:r>
              <a:rPr lang="en-US" dirty="0" smtClean="0"/>
              <a:t>shocks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b="1" dirty="0"/>
              <a:t>WHY THIS MATTERS</a:t>
            </a:r>
          </a:p>
          <a:p>
            <a:r>
              <a:rPr lang="en-US" dirty="0"/>
              <a:t>Threatens macroeconomic stability</a:t>
            </a:r>
          </a:p>
          <a:p>
            <a:r>
              <a:rPr lang="en-US" dirty="0"/>
              <a:t>Crowds out development spending</a:t>
            </a:r>
          </a:p>
          <a:p>
            <a:r>
              <a:rPr lang="en-US" dirty="0"/>
              <a:t>Slows progress toward SDG 8 &amp; SDG 16</a:t>
            </a:r>
          </a:p>
          <a:p>
            <a:r>
              <a:rPr lang="en-US" dirty="0"/>
              <a:t>Increases the likelihood of sovereign </a:t>
            </a:r>
            <a:r>
              <a:rPr lang="en-US" dirty="0" smtClean="0"/>
              <a:t>crises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b="1" dirty="0"/>
              <a:t>OBJECTIVES OF THIS STUDY</a:t>
            </a:r>
          </a:p>
          <a:p>
            <a:r>
              <a:rPr lang="en-US" dirty="0"/>
              <a:t>Understand long-term fiscal patterns</a:t>
            </a:r>
          </a:p>
          <a:p>
            <a:r>
              <a:rPr lang="en-US" dirty="0"/>
              <a:t>Identify key drivers of fiscal risk</a:t>
            </a:r>
          </a:p>
          <a:p>
            <a:r>
              <a:rPr lang="en-US" dirty="0"/>
              <a:t>Detect anomalies &amp; emerging crises</a:t>
            </a:r>
          </a:p>
          <a:p>
            <a:r>
              <a:rPr lang="en-US" dirty="0"/>
              <a:t>Forecast fiscal sustainability</a:t>
            </a:r>
          </a:p>
          <a:p>
            <a:r>
              <a:rPr lang="en-US" dirty="0"/>
              <a:t>Recommend actionable, data-driven policies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1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45" y="1341983"/>
            <a:ext cx="8596668" cy="527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DATASET</a:t>
            </a:r>
          </a:p>
          <a:p>
            <a:r>
              <a:rPr lang="en-US" dirty="0"/>
              <a:t>Source: 10Alytics Fiscal Dataset</a:t>
            </a:r>
          </a:p>
          <a:p>
            <a:r>
              <a:rPr lang="en-US" dirty="0"/>
              <a:t>Coverage: </a:t>
            </a:r>
            <a:r>
              <a:rPr lang="en-US" i="1" dirty="0" smtClean="0"/>
              <a:t>14 </a:t>
            </a:r>
            <a:r>
              <a:rPr lang="en-US" i="1" dirty="0"/>
              <a:t>African countries</a:t>
            </a:r>
            <a:endParaRPr lang="en-US" dirty="0"/>
          </a:p>
          <a:p>
            <a:r>
              <a:rPr lang="en-US" dirty="0"/>
              <a:t>Time frame: </a:t>
            </a:r>
            <a:r>
              <a:rPr lang="en-US" i="1" dirty="0"/>
              <a:t>Years </a:t>
            </a:r>
            <a:r>
              <a:rPr lang="en-US" dirty="0"/>
              <a:t>1960–2025</a:t>
            </a:r>
            <a:endParaRPr lang="en-US" dirty="0" smtClean="0"/>
          </a:p>
          <a:p>
            <a:r>
              <a:rPr lang="en-US" b="1" dirty="0"/>
              <a:t>Key </a:t>
            </a:r>
            <a:r>
              <a:rPr lang="en-US" b="1" dirty="0" smtClean="0"/>
              <a:t>variables</a:t>
            </a:r>
            <a:r>
              <a:rPr lang="en-US" b="1" dirty="0"/>
              <a:t>:</a:t>
            </a:r>
            <a:r>
              <a:rPr lang="en-US" dirty="0"/>
              <a:t> Revenue, Expenditure, Debt, GDP, Fiscal Balance, </a:t>
            </a:r>
            <a:r>
              <a:rPr lang="en-US" dirty="0" smtClean="0"/>
              <a:t>Indicators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4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/>
              <a:t>METHODS USED</a:t>
            </a:r>
          </a:p>
          <a:p>
            <a:pPr marL="0" indent="0">
              <a:buNone/>
            </a:pPr>
            <a:r>
              <a:rPr lang="en-US" b="1" dirty="0"/>
              <a:t>1. Data Preparation</a:t>
            </a:r>
          </a:p>
          <a:p>
            <a:r>
              <a:rPr lang="en-US" dirty="0"/>
              <a:t>Cleaning and standardization</a:t>
            </a:r>
          </a:p>
          <a:p>
            <a:r>
              <a:rPr lang="en-US" dirty="0"/>
              <a:t>Converting long format → analyzable structures</a:t>
            </a:r>
          </a:p>
          <a:p>
            <a:r>
              <a:rPr lang="en-US" dirty="0"/>
              <a:t>Creating ratios:</a:t>
            </a:r>
          </a:p>
          <a:p>
            <a:pPr lvl="1"/>
            <a:r>
              <a:rPr lang="en-US" dirty="0"/>
              <a:t>Debt/GDP</a:t>
            </a:r>
          </a:p>
          <a:p>
            <a:pPr lvl="1"/>
            <a:r>
              <a:rPr lang="en-US" dirty="0"/>
              <a:t>Fiscal Balance/GDP</a:t>
            </a:r>
          </a:p>
          <a:p>
            <a:pPr lvl="1"/>
            <a:r>
              <a:rPr lang="en-US" dirty="0"/>
              <a:t>Revenue </a:t>
            </a:r>
            <a:r>
              <a:rPr lang="en-US" dirty="0" smtClean="0"/>
              <a:t>volatility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2. Descriptive Analytics</a:t>
            </a:r>
          </a:p>
          <a:p>
            <a:r>
              <a:rPr lang="en-US" dirty="0"/>
              <a:t>Trend analysis</a:t>
            </a:r>
          </a:p>
          <a:p>
            <a:r>
              <a:rPr lang="en-US" dirty="0"/>
              <a:t>Cross-country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6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3</a:t>
            </a:r>
            <a:r>
              <a:rPr lang="en-US" b="1" dirty="0"/>
              <a:t>. Risk Assessment</a:t>
            </a:r>
          </a:p>
          <a:p>
            <a:r>
              <a:rPr lang="en-US" dirty="0"/>
              <a:t>Composite Fiscal Risk Score</a:t>
            </a:r>
          </a:p>
          <a:p>
            <a:r>
              <a:rPr lang="en-US" dirty="0"/>
              <a:t>High/Moderate/Low </a:t>
            </a:r>
            <a:r>
              <a:rPr lang="en-US" dirty="0" smtClean="0"/>
              <a:t>classification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4. Anomaly Detection</a:t>
            </a:r>
          </a:p>
          <a:p>
            <a:r>
              <a:rPr lang="en-US" dirty="0"/>
              <a:t>Z-Score detection</a:t>
            </a:r>
          </a:p>
          <a:p>
            <a:r>
              <a:rPr lang="en-US" dirty="0"/>
              <a:t>Isolation Forest (ML-based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5. Forecasting</a:t>
            </a:r>
          </a:p>
          <a:p>
            <a:r>
              <a:rPr lang="en-US" dirty="0"/>
              <a:t>Multi-year trend modeling</a:t>
            </a:r>
          </a:p>
          <a:p>
            <a:r>
              <a:rPr lang="en-US" dirty="0"/>
              <a:t>2025–2029 projections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9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FISCAL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Multi-panel </a:t>
            </a:r>
            <a:r>
              <a:rPr lang="en-US" sz="2400" b="1" dirty="0"/>
              <a:t>trend chart</a:t>
            </a:r>
          </a:p>
          <a:p>
            <a:pPr marL="0" indent="0">
              <a:buNone/>
            </a:pPr>
            <a:r>
              <a:rPr lang="en-US" dirty="0"/>
              <a:t>(Deficit trends, Debt/GDP, Revenue volatility, Expenditure trends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9" y="3146736"/>
            <a:ext cx="2368498" cy="3031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44" y="3146735"/>
            <a:ext cx="2492820" cy="3011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21" y="3157112"/>
            <a:ext cx="2460785" cy="3011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21" y="3146735"/>
            <a:ext cx="2270479" cy="30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0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INSIGHTS — Using </a:t>
            </a:r>
            <a:r>
              <a:rPr lang="en-US" sz="2400" b="1" dirty="0" smtClean="0"/>
              <a:t>my </a:t>
            </a:r>
            <a:r>
              <a:rPr lang="en-US" sz="2400" b="1" dirty="0"/>
              <a:t>real numbers</a:t>
            </a:r>
          </a:p>
          <a:p>
            <a:r>
              <a:rPr lang="en-US" b="1" dirty="0"/>
              <a:t>Average fiscal deficit:</a:t>
            </a:r>
            <a:r>
              <a:rPr lang="en-US" dirty="0"/>
              <a:t> </a:t>
            </a:r>
            <a:r>
              <a:rPr lang="en-US" b="1" dirty="0"/>
              <a:t>–1342.64% of GDP</a:t>
            </a:r>
            <a:endParaRPr lang="en-US" dirty="0"/>
          </a:p>
          <a:p>
            <a:r>
              <a:rPr lang="en-US" b="1" dirty="0"/>
              <a:t>Countries in persistent deficit (&gt;3 years):</a:t>
            </a:r>
            <a:r>
              <a:rPr lang="en-US" dirty="0"/>
              <a:t> </a:t>
            </a:r>
            <a:r>
              <a:rPr lang="en-US" b="1" dirty="0"/>
              <a:t>6 (43%)</a:t>
            </a:r>
            <a:endParaRPr lang="en-US" dirty="0"/>
          </a:p>
          <a:p>
            <a:r>
              <a:rPr lang="en-US" b="1" dirty="0"/>
              <a:t>Average debt/GDP:</a:t>
            </a:r>
            <a:r>
              <a:rPr lang="en-US" dirty="0"/>
              <a:t> </a:t>
            </a:r>
            <a:r>
              <a:rPr lang="en-US" b="1" dirty="0"/>
              <a:t>4194.7%</a:t>
            </a:r>
            <a:endParaRPr lang="en-US" dirty="0"/>
          </a:p>
          <a:p>
            <a:r>
              <a:rPr lang="en-US" b="1" dirty="0"/>
              <a:t>Countries exceeding 60% debt threshold:</a:t>
            </a:r>
            <a:r>
              <a:rPr lang="en-US" dirty="0"/>
              <a:t> </a:t>
            </a:r>
            <a:r>
              <a:rPr lang="en-US" b="1" dirty="0"/>
              <a:t>5</a:t>
            </a:r>
            <a:endParaRPr lang="en-US" dirty="0"/>
          </a:p>
          <a:p>
            <a:r>
              <a:rPr lang="en-US" b="1" dirty="0"/>
              <a:t>Average revenue volatility:</a:t>
            </a:r>
            <a:r>
              <a:rPr lang="en-US" dirty="0"/>
              <a:t> </a:t>
            </a:r>
            <a:r>
              <a:rPr lang="en-US" b="1" dirty="0"/>
              <a:t>33,220.6%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/>
              <a:t>BOTTOM LINE:</a:t>
            </a:r>
          </a:p>
          <a:p>
            <a:pPr marL="0" indent="0">
              <a:buNone/>
            </a:pPr>
            <a:r>
              <a:rPr lang="en-US" i="1" dirty="0"/>
              <a:t>These are </a:t>
            </a:r>
            <a:r>
              <a:rPr lang="en-US" b="1" i="1" dirty="0"/>
              <a:t>structural fiscal imbalances</a:t>
            </a:r>
            <a:r>
              <a:rPr lang="en-US" i="1" dirty="0"/>
              <a:t>, not temporary disruptions.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RISK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4" y="1628502"/>
            <a:ext cx="8564821" cy="4432664"/>
          </a:xfrm>
        </p:spPr>
      </p:pic>
    </p:spTree>
    <p:extLst>
      <p:ext uri="{BB962C8B-B14F-4D97-AF65-F5344CB8AC3E}">
        <p14:creationId xmlns:p14="http://schemas.microsoft.com/office/powerpoint/2010/main" val="121740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88" y="2055223"/>
            <a:ext cx="8596668" cy="421494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400" b="1" dirty="0"/>
              <a:t>RISK CLASSIFICATION — Using </a:t>
            </a:r>
            <a:r>
              <a:rPr lang="en-US" sz="2400" b="1" dirty="0" smtClean="0"/>
              <a:t>my </a:t>
            </a:r>
            <a:r>
              <a:rPr lang="en-US" sz="2400" b="1" dirty="0"/>
              <a:t>numbers</a:t>
            </a:r>
          </a:p>
          <a:p>
            <a:r>
              <a:rPr lang="en-US" b="1" dirty="0" smtClean="0"/>
              <a:t>High </a:t>
            </a:r>
            <a:r>
              <a:rPr lang="en-US" b="1" dirty="0"/>
              <a:t>Risk:</a:t>
            </a:r>
            <a:r>
              <a:rPr lang="en-US" dirty="0"/>
              <a:t> </a:t>
            </a:r>
            <a:r>
              <a:rPr lang="en-US" b="1" dirty="0"/>
              <a:t>1 country</a:t>
            </a:r>
            <a:endParaRPr lang="en-US" dirty="0"/>
          </a:p>
          <a:p>
            <a:r>
              <a:rPr lang="en-US" b="1" dirty="0" smtClean="0"/>
              <a:t>Moderate </a:t>
            </a:r>
            <a:r>
              <a:rPr lang="en-US" b="1" dirty="0"/>
              <a:t>Risk:</a:t>
            </a:r>
            <a:r>
              <a:rPr lang="en-US" dirty="0"/>
              <a:t> </a:t>
            </a:r>
            <a:r>
              <a:rPr lang="en-US" b="1" dirty="0"/>
              <a:t>1 country</a:t>
            </a:r>
            <a:endParaRPr lang="en-US" dirty="0"/>
          </a:p>
          <a:p>
            <a:r>
              <a:rPr lang="en-US" b="1" dirty="0" smtClean="0"/>
              <a:t>Low </a:t>
            </a:r>
            <a:r>
              <a:rPr lang="en-US" b="1" dirty="0"/>
              <a:t>Risk:</a:t>
            </a:r>
            <a:r>
              <a:rPr lang="en-US" dirty="0"/>
              <a:t> </a:t>
            </a:r>
            <a:r>
              <a:rPr lang="en-US" b="1" dirty="0"/>
              <a:t>2 countries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/>
              <a:t>TOP RISK DRIVERS</a:t>
            </a:r>
          </a:p>
          <a:p>
            <a:r>
              <a:rPr lang="en-US" dirty="0"/>
              <a:t>Revenue volatility</a:t>
            </a:r>
          </a:p>
          <a:p>
            <a:r>
              <a:rPr lang="en-US" dirty="0"/>
              <a:t>Debt accumulation</a:t>
            </a:r>
          </a:p>
          <a:p>
            <a:r>
              <a:rPr lang="en-US" dirty="0"/>
              <a:t>Persistent </a:t>
            </a:r>
            <a:r>
              <a:rPr lang="en-US" dirty="0" smtClean="0"/>
              <a:t>deficits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/>
              <a:t>TOP 4 HIGH-RISK COUNTRIES</a:t>
            </a:r>
          </a:p>
          <a:p>
            <a:r>
              <a:rPr lang="en-US" b="1" dirty="0"/>
              <a:t>Togo — Score: 0.0</a:t>
            </a:r>
            <a:endParaRPr lang="en-US" dirty="0"/>
          </a:p>
          <a:p>
            <a:r>
              <a:rPr lang="en-US" b="1" dirty="0"/>
              <a:t>Ghana — Score: 10.4</a:t>
            </a:r>
            <a:endParaRPr lang="en-US" dirty="0"/>
          </a:p>
          <a:p>
            <a:r>
              <a:rPr lang="en-US" b="1" dirty="0"/>
              <a:t>Nigeria — Score: 51.9</a:t>
            </a:r>
            <a:endParaRPr lang="en-US" dirty="0"/>
          </a:p>
          <a:p>
            <a:r>
              <a:rPr lang="en-US" b="1" dirty="0"/>
              <a:t>Egypt — Score: 71.6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CRITICAL INSIGHT:</a:t>
            </a:r>
          </a:p>
          <a:p>
            <a:pPr marL="0" indent="0">
              <a:buNone/>
            </a:pPr>
            <a:r>
              <a:rPr lang="en-US" b="1" i="1" dirty="0"/>
              <a:t>Revenue instability explains most of the variation in fiscal risk.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817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641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AFRICA’S FISCAL TIME BOMB</vt:lpstr>
      <vt:lpstr>PROBLEM STATEMENT &amp; OBJECTIVES</vt:lpstr>
      <vt:lpstr>DATA &amp; METHODOLOGY</vt:lpstr>
      <vt:lpstr>PowerPoint Presentation</vt:lpstr>
      <vt:lpstr>PowerPoint Presentation</vt:lpstr>
      <vt:lpstr>KEY FINDINGS: FISCAL TRENDS</vt:lpstr>
      <vt:lpstr>PowerPoint Presentation</vt:lpstr>
      <vt:lpstr>KEY FINDINGS: RISK ANALYSIS</vt:lpstr>
      <vt:lpstr>PowerPoint Presentation</vt:lpstr>
      <vt:lpstr>KEY FINDINGS: ANOMALY DETECTION</vt:lpstr>
      <vt:lpstr>PowerPoint Presentation</vt:lpstr>
      <vt:lpstr>KEY FINDINGS: FORECASTING (2025–2029)</vt:lpstr>
      <vt:lpstr>PowerPoint Presentation</vt:lpstr>
      <vt:lpstr>POLICY RECOMMENDATIONS (4-PILLAR FRAMEWORK)</vt:lpstr>
      <vt:lpstr>PowerPoint Presentation</vt:lpstr>
      <vt:lpstr>IMPLEMENTATION ROADMAP (5 YEARS)</vt:lpstr>
      <vt:lpstr>CONCLUSION &amp; CALL TO ACTION</vt:lpstr>
      <vt:lpstr>THANK YOU ALL THE JUDGES FOR THIS OPPORTUNITY!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AFRICA’S FISCAL TIME BOMB</dc:title>
  <dc:creator>AIO</dc:creator>
  <cp:lastModifiedBy>AIO</cp:lastModifiedBy>
  <cp:revision>10</cp:revision>
  <dcterms:created xsi:type="dcterms:W3CDTF">2025-11-29T18:02:45Z</dcterms:created>
  <dcterms:modified xsi:type="dcterms:W3CDTF">2025-11-29T20:24:12Z</dcterms:modified>
</cp:coreProperties>
</file>